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T Sans Narrow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Narrow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544ec3ec3_1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544ec3ec3_1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544ec3ec3_1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544ec3ec3_1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544ec3ec3_1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544ec3ec3_1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544ec3ec3_1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1544ec3ec3_1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544ec3ec3_1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1544ec3ec3_1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544ec3ec3_12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1544ec3ec3_1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cf55e50b19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cf55e50b1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154d1484f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154d1484f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f3f230fd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cf3f230fd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544ec3e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1544ec3e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544ec3ec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544ec3ec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544ec3ec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544ec3ec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544ec3ec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544ec3ec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544ec3ec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544ec3ec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544ec3ec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544ec3ec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544ec3ec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544ec3ec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544ec3ec3_1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544ec3ec3_1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311700" y="1124525"/>
            <a:ext cx="8520600" cy="16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Représentation</a:t>
            </a:r>
            <a:r>
              <a:rPr lang="fr"/>
              <a:t> informatique d’un cerveau humain.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0" y="4690075"/>
            <a:ext cx="43323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595959"/>
                </a:solidFill>
              </a:rPr>
              <a:t>Dimitri CALMAND, ING1 Rennes, LRE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332150" y="4690075"/>
            <a:ext cx="48120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595959"/>
                </a:solidFill>
              </a:rPr>
              <a:t>Supervisé Nicolas BOUTRY,  EC Paris, LRE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444" y="2681400"/>
            <a:ext cx="1549099" cy="11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0" y="295900"/>
            <a:ext cx="7886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LIF sur un dataset MNIST et limitation des poids synaptiques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597225" y="2165725"/>
            <a:ext cx="3000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Leaky Integrate-and-Fire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95 % de bonne </a:t>
            </a:r>
            <a:r>
              <a:rPr lang="fr"/>
              <a:t>réponse</a:t>
            </a:r>
            <a:r>
              <a:rPr lang="fr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Taux de </a:t>
            </a:r>
            <a:r>
              <a:rPr lang="fr"/>
              <a:t>décharge</a:t>
            </a:r>
            <a:r>
              <a:rPr lang="fr"/>
              <a:t> entre 0 et 64 HZ</a:t>
            </a:r>
            <a:endParaRPr/>
          </a:p>
        </p:txBody>
      </p:sp>
      <p:sp>
        <p:nvSpPr>
          <p:cNvPr id="172" name="Google Shape;172;p22"/>
          <p:cNvSpPr txBox="1"/>
          <p:nvPr/>
        </p:nvSpPr>
        <p:spPr>
          <a:xfrm>
            <a:off x="333575" y="4663225"/>
            <a:ext cx="485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https://www.frontiersin.org/journals/computational-neuroscience/articles/10.3389/fncom.2015.00099/full</a:t>
            </a:r>
            <a:endParaRPr sz="800"/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325" y="1538750"/>
            <a:ext cx="3082201" cy="308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634825" y="1710925"/>
            <a:ext cx="42282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fr" sz="1300"/>
              <a:t>Initialisation des poids  et période des inputs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fr" sz="1300"/>
              <a:t>Impact du "NON" des parents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fr" sz="1300"/>
              <a:t>Mouvement et Performance sur MNIST </a:t>
            </a:r>
            <a:endParaRPr sz="1300"/>
          </a:p>
        </p:txBody>
      </p:sp>
      <p:sp>
        <p:nvSpPr>
          <p:cNvPr id="181" name="Google Shape;181;p23"/>
          <p:cNvSpPr txBox="1"/>
          <p:nvPr/>
        </p:nvSpPr>
        <p:spPr>
          <a:xfrm>
            <a:off x="182300" y="480600"/>
            <a:ext cx="837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Contributions Personnelles aux SNN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8" name="Google Shape;188;p24"/>
          <p:cNvSpPr txBox="1"/>
          <p:nvPr/>
        </p:nvSpPr>
        <p:spPr>
          <a:xfrm>
            <a:off x="0" y="295900"/>
            <a:ext cx="788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Initialisation des poids et périodicité des inputs 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pSp>
        <p:nvGrpSpPr>
          <p:cNvPr id="189" name="Google Shape;189;p24"/>
          <p:cNvGrpSpPr/>
          <p:nvPr/>
        </p:nvGrpSpPr>
        <p:grpSpPr>
          <a:xfrm>
            <a:off x="565150" y="1341450"/>
            <a:ext cx="2445940" cy="1874575"/>
            <a:chOff x="2426725" y="1486725"/>
            <a:chExt cx="2445940" cy="1874575"/>
          </a:xfrm>
        </p:grpSpPr>
        <p:sp>
          <p:nvSpPr>
            <p:cNvPr id="190" name="Google Shape;190;p24"/>
            <p:cNvSpPr/>
            <p:nvPr/>
          </p:nvSpPr>
          <p:spPr>
            <a:xfrm>
              <a:off x="2426725" y="1486725"/>
              <a:ext cx="554100" cy="634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2426725" y="2726500"/>
              <a:ext cx="554100" cy="634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4318565" y="1486725"/>
              <a:ext cx="554100" cy="6348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4318565" y="2726500"/>
              <a:ext cx="554100" cy="6348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4" name="Google Shape;194;p24"/>
            <p:cNvCxnSpPr>
              <a:stCxn id="190" idx="6"/>
              <a:endCxn id="193" idx="2"/>
            </p:cNvCxnSpPr>
            <p:nvPr/>
          </p:nvCxnSpPr>
          <p:spPr>
            <a:xfrm>
              <a:off x="2980825" y="1804125"/>
              <a:ext cx="1337700" cy="1239900"/>
            </a:xfrm>
            <a:prstGeom prst="straightConnector1">
              <a:avLst/>
            </a:prstGeom>
            <a:noFill/>
            <a:ln cap="flat" cmpd="sng" w="9525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24"/>
            <p:cNvCxnSpPr>
              <a:stCxn id="191" idx="6"/>
              <a:endCxn id="192" idx="2"/>
            </p:cNvCxnSpPr>
            <p:nvPr/>
          </p:nvCxnSpPr>
          <p:spPr>
            <a:xfrm flipH="1" rot="10800000">
              <a:off x="2980825" y="1804000"/>
              <a:ext cx="1337700" cy="1239900"/>
            </a:xfrm>
            <a:prstGeom prst="straightConnector1">
              <a:avLst/>
            </a:prstGeom>
            <a:noFill/>
            <a:ln cap="flat" cmpd="sng" w="19050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24"/>
            <p:cNvCxnSpPr>
              <a:stCxn id="191" idx="6"/>
              <a:endCxn id="193" idx="2"/>
            </p:cNvCxnSpPr>
            <p:nvPr/>
          </p:nvCxnSpPr>
          <p:spPr>
            <a:xfrm>
              <a:off x="2980825" y="3043900"/>
              <a:ext cx="1337700" cy="0"/>
            </a:xfrm>
            <a:prstGeom prst="straightConnector1">
              <a:avLst/>
            </a:prstGeom>
            <a:noFill/>
            <a:ln cap="flat" cmpd="sng" w="38100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24"/>
            <p:cNvCxnSpPr>
              <a:stCxn id="190" idx="6"/>
              <a:endCxn id="192" idx="2"/>
            </p:cNvCxnSpPr>
            <p:nvPr/>
          </p:nvCxnSpPr>
          <p:spPr>
            <a:xfrm>
              <a:off x="2980825" y="1804125"/>
              <a:ext cx="1337700" cy="0"/>
            </a:xfrm>
            <a:prstGeom prst="straightConnector1">
              <a:avLst/>
            </a:prstGeom>
            <a:noFill/>
            <a:ln cap="flat" cmpd="sng" w="76200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98" name="Google Shape;19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6850" y="1142025"/>
            <a:ext cx="5308598" cy="320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/>
          <p:nvPr/>
        </p:nvSpPr>
        <p:spPr>
          <a:xfrm>
            <a:off x="698825" y="1450150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2567525" y="1450150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2567525" y="2727025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698825" y="2727025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9" name="Google Shape;209;p25"/>
          <p:cNvSpPr txBox="1"/>
          <p:nvPr/>
        </p:nvSpPr>
        <p:spPr>
          <a:xfrm>
            <a:off x="0" y="295900"/>
            <a:ext cx="788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Impact du "NON" des parents</a:t>
            </a: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3502750" y="1034800"/>
            <a:ext cx="554100" cy="634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3502750" y="2274575"/>
            <a:ext cx="554100" cy="634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5394590" y="1034800"/>
            <a:ext cx="554100" cy="6348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>
            <a:off x="5394590" y="2274575"/>
            <a:ext cx="554100" cy="6348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4" name="Google Shape;214;p25"/>
          <p:cNvCxnSpPr>
            <a:stCxn id="210" idx="6"/>
            <a:endCxn id="213" idx="2"/>
          </p:cNvCxnSpPr>
          <p:nvPr/>
        </p:nvCxnSpPr>
        <p:spPr>
          <a:xfrm>
            <a:off x="4056850" y="1352200"/>
            <a:ext cx="1337700" cy="12399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5"/>
          <p:cNvCxnSpPr>
            <a:stCxn id="211" idx="6"/>
            <a:endCxn id="212" idx="2"/>
          </p:cNvCxnSpPr>
          <p:nvPr/>
        </p:nvCxnSpPr>
        <p:spPr>
          <a:xfrm flipH="1" rot="10800000">
            <a:off x="4056850" y="1352075"/>
            <a:ext cx="1337700" cy="12399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5"/>
          <p:cNvCxnSpPr>
            <a:stCxn id="211" idx="6"/>
            <a:endCxn id="213" idx="2"/>
          </p:cNvCxnSpPr>
          <p:nvPr/>
        </p:nvCxnSpPr>
        <p:spPr>
          <a:xfrm>
            <a:off x="4056850" y="2591975"/>
            <a:ext cx="1337700" cy="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5"/>
          <p:cNvCxnSpPr>
            <a:stCxn id="210" idx="6"/>
            <a:endCxn id="212" idx="2"/>
          </p:cNvCxnSpPr>
          <p:nvPr/>
        </p:nvCxnSpPr>
        <p:spPr>
          <a:xfrm>
            <a:off x="4056850" y="1352200"/>
            <a:ext cx="1337700" cy="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5"/>
          <p:cNvCxnSpPr/>
          <p:nvPr/>
        </p:nvCxnSpPr>
        <p:spPr>
          <a:xfrm flipH="1">
            <a:off x="1171105" y="2661025"/>
            <a:ext cx="33000" cy="1360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5"/>
          <p:cNvCxnSpPr/>
          <p:nvPr/>
        </p:nvCxnSpPr>
        <p:spPr>
          <a:xfrm>
            <a:off x="1171250" y="3996136"/>
            <a:ext cx="22935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5"/>
          <p:cNvSpPr/>
          <p:nvPr/>
        </p:nvSpPr>
        <p:spPr>
          <a:xfrm rot="-5401454">
            <a:off x="1276403" y="3470544"/>
            <a:ext cx="709500" cy="341700"/>
          </a:xfrm>
          <a:prstGeom prst="flowChartDelay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"/>
          <p:cNvSpPr/>
          <p:nvPr/>
        </p:nvSpPr>
        <p:spPr>
          <a:xfrm rot="-5401454">
            <a:off x="1697179" y="3470544"/>
            <a:ext cx="709500" cy="341700"/>
          </a:xfrm>
          <a:prstGeom prst="flowChartDelay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"/>
          <p:cNvSpPr/>
          <p:nvPr/>
        </p:nvSpPr>
        <p:spPr>
          <a:xfrm rot="-5401454">
            <a:off x="2117954" y="3470544"/>
            <a:ext cx="709500" cy="341700"/>
          </a:xfrm>
          <a:prstGeom prst="flowChartDelay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5"/>
          <p:cNvSpPr txBox="1"/>
          <p:nvPr/>
        </p:nvSpPr>
        <p:spPr>
          <a:xfrm>
            <a:off x="3861275" y="3533900"/>
            <a:ext cx="43509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9900"/>
                </a:solidFill>
              </a:rPr>
              <a:t>spike(t) </a:t>
            </a:r>
            <a:r>
              <a:rPr lang="fr" sz="1800">
                <a:solidFill>
                  <a:srgbClr val="595959"/>
                </a:solidFill>
              </a:rPr>
              <a:t>+ </a:t>
            </a:r>
            <a:r>
              <a:rPr lang="fr" sz="1800">
                <a:solidFill>
                  <a:srgbClr val="00FF00"/>
                </a:solidFill>
              </a:rPr>
              <a:t>spike(t+1)</a:t>
            </a:r>
            <a:r>
              <a:rPr lang="fr" sz="1800">
                <a:solidFill>
                  <a:srgbClr val="595959"/>
                </a:solidFill>
              </a:rPr>
              <a:t> = </a:t>
            </a:r>
            <a:r>
              <a:rPr lang="fr" sz="1800">
                <a:solidFill>
                  <a:srgbClr val="FF00FF"/>
                </a:solidFill>
              </a:rPr>
              <a:t>potentiation</a:t>
            </a:r>
            <a:r>
              <a:rPr lang="fr" sz="1800">
                <a:solidFill>
                  <a:srgbClr val="595959"/>
                </a:solidFill>
              </a:rPr>
              <a:t> </a:t>
            </a:r>
            <a:r>
              <a:rPr lang="fr" sz="1800">
                <a:solidFill>
                  <a:srgbClr val="FF00FF"/>
                </a:solidFill>
              </a:rPr>
              <a:t>+</a:t>
            </a:r>
            <a:r>
              <a:rPr lang="fr" sz="1800">
                <a:solidFill>
                  <a:srgbClr val="595959"/>
                </a:solidFill>
              </a:rPr>
              <a:t> 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3755325" y="4082250"/>
            <a:ext cx="435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FF00"/>
                </a:solidFill>
              </a:rPr>
              <a:t>spike(t+1)</a:t>
            </a:r>
            <a:r>
              <a:rPr lang="fr" sz="1800">
                <a:solidFill>
                  <a:srgbClr val="595959"/>
                </a:solidFill>
              </a:rPr>
              <a:t> + </a:t>
            </a:r>
            <a:r>
              <a:rPr lang="fr" sz="1800">
                <a:solidFill>
                  <a:srgbClr val="CC0000"/>
                </a:solidFill>
              </a:rPr>
              <a:t>spike(t+2)</a:t>
            </a:r>
            <a:r>
              <a:rPr lang="fr" sz="1800">
                <a:solidFill>
                  <a:srgbClr val="595959"/>
                </a:solidFill>
              </a:rPr>
              <a:t> = </a:t>
            </a:r>
            <a:r>
              <a:rPr lang="fr" sz="1800">
                <a:solidFill>
                  <a:srgbClr val="FF00FF"/>
                </a:solidFill>
              </a:rPr>
              <a:t>depression</a:t>
            </a:r>
            <a:r>
              <a:rPr lang="fr" sz="1800">
                <a:solidFill>
                  <a:srgbClr val="595959"/>
                </a:solidFill>
              </a:rPr>
              <a:t> </a:t>
            </a:r>
            <a:r>
              <a:rPr lang="fr" sz="1800">
                <a:solidFill>
                  <a:srgbClr val="FF00FF"/>
                </a:solidFill>
              </a:rPr>
              <a:t>-</a:t>
            </a:r>
            <a:endParaRPr sz="1800">
              <a:solidFill>
                <a:srgbClr val="595959"/>
              </a:solidFill>
            </a:endParaRPr>
          </a:p>
        </p:txBody>
      </p:sp>
      <p:cxnSp>
        <p:nvCxnSpPr>
          <p:cNvPr id="225" name="Google Shape;225;p25"/>
          <p:cNvCxnSpPr/>
          <p:nvPr/>
        </p:nvCxnSpPr>
        <p:spPr>
          <a:xfrm>
            <a:off x="5954450" y="2601025"/>
            <a:ext cx="5328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5"/>
          <p:cNvCxnSpPr/>
          <p:nvPr/>
        </p:nvCxnSpPr>
        <p:spPr>
          <a:xfrm>
            <a:off x="6493375" y="2613575"/>
            <a:ext cx="12600" cy="513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5"/>
          <p:cNvCxnSpPr/>
          <p:nvPr/>
        </p:nvCxnSpPr>
        <p:spPr>
          <a:xfrm flipH="1" rot="10800000">
            <a:off x="5152350" y="3121125"/>
            <a:ext cx="1329300" cy="6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5"/>
          <p:cNvCxnSpPr/>
          <p:nvPr/>
        </p:nvCxnSpPr>
        <p:spPr>
          <a:xfrm>
            <a:off x="5139750" y="2591775"/>
            <a:ext cx="12600" cy="513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5"/>
          <p:cNvCxnSpPr>
            <a:endCxn id="213" idx="2"/>
          </p:cNvCxnSpPr>
          <p:nvPr/>
        </p:nvCxnSpPr>
        <p:spPr>
          <a:xfrm>
            <a:off x="5139890" y="2582075"/>
            <a:ext cx="254700" cy="9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5"/>
          <p:cNvCxnSpPr/>
          <p:nvPr/>
        </p:nvCxnSpPr>
        <p:spPr>
          <a:xfrm>
            <a:off x="5966975" y="2582225"/>
            <a:ext cx="357300" cy="189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25"/>
          <p:cNvCxnSpPr/>
          <p:nvPr/>
        </p:nvCxnSpPr>
        <p:spPr>
          <a:xfrm rot="10800000">
            <a:off x="5497075" y="3133650"/>
            <a:ext cx="827100" cy="6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25"/>
          <p:cNvSpPr txBox="1"/>
          <p:nvPr/>
        </p:nvSpPr>
        <p:spPr>
          <a:xfrm>
            <a:off x="5510400" y="2404950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3612800" y="2404950"/>
            <a:ext cx="32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40" name="Google Shape;240;p26"/>
          <p:cNvSpPr txBox="1"/>
          <p:nvPr/>
        </p:nvSpPr>
        <p:spPr>
          <a:xfrm>
            <a:off x="0" y="295900"/>
            <a:ext cx="788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Mouvement et Performance sur MNIST 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41" name="Google Shape;241;p26"/>
          <p:cNvPicPr preferRelativeResize="0"/>
          <p:nvPr/>
        </p:nvPicPr>
        <p:blipFill rotWithShape="1">
          <a:blip r:embed="rId4">
            <a:alphaModFix/>
          </a:blip>
          <a:srcRect b="30752" l="0" r="0" t="0"/>
          <a:stretch/>
        </p:blipFill>
        <p:spPr>
          <a:xfrm>
            <a:off x="451299" y="1165744"/>
            <a:ext cx="7955280" cy="30576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26"/>
          <p:cNvCxnSpPr/>
          <p:nvPr/>
        </p:nvCxnSpPr>
        <p:spPr>
          <a:xfrm>
            <a:off x="3261399" y="1057390"/>
            <a:ext cx="26622" cy="319348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6"/>
          <p:cNvCxnSpPr/>
          <p:nvPr/>
        </p:nvCxnSpPr>
        <p:spPr>
          <a:xfrm rot="10800000">
            <a:off x="3493428" y="3748496"/>
            <a:ext cx="298323" cy="71403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26"/>
          <p:cNvCxnSpPr/>
          <p:nvPr/>
        </p:nvCxnSpPr>
        <p:spPr>
          <a:xfrm flipH="1" rot="10800000">
            <a:off x="4408277" y="2260695"/>
            <a:ext cx="39672" cy="409988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26"/>
          <p:cNvCxnSpPr/>
          <p:nvPr/>
        </p:nvCxnSpPr>
        <p:spPr>
          <a:xfrm flipH="1" rot="10800000">
            <a:off x="4341983" y="3840885"/>
            <a:ext cx="39672" cy="409988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26"/>
          <p:cNvCxnSpPr/>
          <p:nvPr/>
        </p:nvCxnSpPr>
        <p:spPr>
          <a:xfrm rot="10800000">
            <a:off x="4825877" y="3797934"/>
            <a:ext cx="112752" cy="383437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26"/>
          <p:cNvCxnSpPr/>
          <p:nvPr/>
        </p:nvCxnSpPr>
        <p:spPr>
          <a:xfrm rot="10800000">
            <a:off x="5144166" y="3787912"/>
            <a:ext cx="99441" cy="403481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26"/>
          <p:cNvCxnSpPr/>
          <p:nvPr/>
        </p:nvCxnSpPr>
        <p:spPr>
          <a:xfrm rot="10800000">
            <a:off x="4806041" y="2273970"/>
            <a:ext cx="112752" cy="383437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26"/>
          <p:cNvCxnSpPr/>
          <p:nvPr/>
        </p:nvCxnSpPr>
        <p:spPr>
          <a:xfrm rot="10800000">
            <a:off x="5124330" y="2263948"/>
            <a:ext cx="99441" cy="403481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0" name="Google Shape;250;p26"/>
          <p:cNvSpPr txBox="1"/>
          <p:nvPr/>
        </p:nvSpPr>
        <p:spPr>
          <a:xfrm>
            <a:off x="1312350" y="4515375"/>
            <a:ext cx="6913368" cy="409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rgbClr val="595959"/>
                </a:solidFill>
              </a:rPr>
              <a:t>0    1    1    0    1    1    0    1    1    0    1    1    0    1    1    0    1    1    0    1</a:t>
            </a:r>
            <a:endParaRPr sz="1550">
              <a:solidFill>
                <a:srgbClr val="595959"/>
              </a:solidFill>
            </a:endParaRPr>
          </a:p>
        </p:txBody>
      </p:sp>
      <p:grpSp>
        <p:nvGrpSpPr>
          <p:cNvPr id="251" name="Google Shape;251;p26"/>
          <p:cNvGrpSpPr/>
          <p:nvPr/>
        </p:nvGrpSpPr>
        <p:grpSpPr>
          <a:xfrm>
            <a:off x="-138250" y="1649177"/>
            <a:ext cx="971531" cy="2049928"/>
            <a:chOff x="120027" y="1178575"/>
            <a:chExt cx="2527397" cy="1675599"/>
          </a:xfrm>
        </p:grpSpPr>
        <p:grpSp>
          <p:nvGrpSpPr>
            <p:cNvPr id="252" name="Google Shape;252;p26"/>
            <p:cNvGrpSpPr/>
            <p:nvPr/>
          </p:nvGrpSpPr>
          <p:grpSpPr>
            <a:xfrm>
              <a:off x="120027" y="1178575"/>
              <a:ext cx="2401495" cy="1675599"/>
              <a:chOff x="776427" y="1151675"/>
              <a:chExt cx="2401495" cy="1675599"/>
            </a:xfrm>
          </p:grpSpPr>
          <p:sp>
            <p:nvSpPr>
              <p:cNvPr id="253" name="Google Shape;253;p26"/>
              <p:cNvSpPr/>
              <p:nvPr/>
            </p:nvSpPr>
            <p:spPr>
              <a:xfrm>
                <a:off x="776427" y="1151675"/>
                <a:ext cx="544200" cy="5673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6"/>
              <p:cNvSpPr/>
              <p:nvPr/>
            </p:nvSpPr>
            <p:spPr>
              <a:xfrm>
                <a:off x="776427" y="2259974"/>
                <a:ext cx="544200" cy="5673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6"/>
              <p:cNvSpPr/>
              <p:nvPr/>
            </p:nvSpPr>
            <p:spPr>
              <a:xfrm>
                <a:off x="2633723" y="1151675"/>
                <a:ext cx="544200" cy="5673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6"/>
              <p:cNvSpPr/>
              <p:nvPr/>
            </p:nvSpPr>
            <p:spPr>
              <a:xfrm>
                <a:off x="2633723" y="2259974"/>
                <a:ext cx="544200" cy="5673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7" name="Google Shape;257;p26"/>
              <p:cNvCxnSpPr>
                <a:stCxn id="253" idx="6"/>
                <a:endCxn id="256" idx="2"/>
              </p:cNvCxnSpPr>
              <p:nvPr/>
            </p:nvCxnSpPr>
            <p:spPr>
              <a:xfrm>
                <a:off x="1320627" y="1435325"/>
                <a:ext cx="1313100" cy="1108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A86E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" name="Google Shape;258;p26"/>
              <p:cNvCxnSpPr>
                <a:stCxn id="254" idx="6"/>
                <a:endCxn id="255" idx="2"/>
              </p:cNvCxnSpPr>
              <p:nvPr/>
            </p:nvCxnSpPr>
            <p:spPr>
              <a:xfrm flipH="1" rot="10800000">
                <a:off x="1320627" y="1435424"/>
                <a:ext cx="1313100" cy="1108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A86E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9" name="Google Shape;259;p26"/>
              <p:cNvCxnSpPr>
                <a:stCxn id="254" idx="6"/>
                <a:endCxn id="256" idx="2"/>
              </p:cNvCxnSpPr>
              <p:nvPr/>
            </p:nvCxnSpPr>
            <p:spPr>
              <a:xfrm>
                <a:off x="1320627" y="2543624"/>
                <a:ext cx="1313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A86E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0" name="Google Shape;260;p26"/>
              <p:cNvCxnSpPr>
                <a:stCxn id="253" idx="6"/>
                <a:endCxn id="255" idx="2"/>
              </p:cNvCxnSpPr>
              <p:nvPr/>
            </p:nvCxnSpPr>
            <p:spPr>
              <a:xfrm>
                <a:off x="1320627" y="1435325"/>
                <a:ext cx="1313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A86E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61" name="Google Shape;261;p26"/>
            <p:cNvSpPr txBox="1"/>
            <p:nvPr/>
          </p:nvSpPr>
          <p:spPr>
            <a:xfrm>
              <a:off x="241375" y="1248500"/>
              <a:ext cx="333600" cy="4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26"/>
            <p:cNvSpPr txBox="1"/>
            <p:nvPr/>
          </p:nvSpPr>
          <p:spPr>
            <a:xfrm>
              <a:off x="1928136" y="2414391"/>
              <a:ext cx="662400" cy="2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2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b="1"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26"/>
            <p:cNvSpPr txBox="1"/>
            <p:nvPr/>
          </p:nvSpPr>
          <p:spPr>
            <a:xfrm>
              <a:off x="1871324" y="1262479"/>
              <a:ext cx="776100" cy="4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300">
                  <a:latin typeface="Open Sans"/>
                  <a:ea typeface="Open Sans"/>
                  <a:cs typeface="Open Sans"/>
                  <a:sym typeface="Open Sans"/>
                </a:rPr>
                <a:t>0</a:t>
              </a:r>
              <a:endParaRPr b="1" sz="13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70" name="Google Shape;270;p27"/>
          <p:cNvSpPr txBox="1"/>
          <p:nvPr/>
        </p:nvSpPr>
        <p:spPr>
          <a:xfrm>
            <a:off x="0" y="295900"/>
            <a:ext cx="788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Synthèse et Perspectives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704825" y="1517225"/>
            <a:ext cx="66009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Avoir le NON dans les couches cachée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Pouvoir augmenter les connexion et pas seulement les diminuer.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Des équations du model HH plus rapide</a:t>
            </a:r>
            <a:endParaRPr sz="1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Articles </a:t>
            </a:r>
            <a:r>
              <a:rPr lang="fr"/>
              <a:t>intéressants</a:t>
            </a:r>
            <a:r>
              <a:rPr lang="fr"/>
              <a:t>.</a:t>
            </a:r>
            <a:endParaRPr/>
          </a:p>
        </p:txBody>
      </p:sp>
      <p:sp>
        <p:nvSpPr>
          <p:cNvPr id="277" name="Google Shape;277;p28"/>
          <p:cNvSpPr txBox="1"/>
          <p:nvPr/>
        </p:nvSpPr>
        <p:spPr>
          <a:xfrm>
            <a:off x="623100" y="1332875"/>
            <a:ext cx="690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i="1" lang="fr" sz="1300"/>
              <a:t>Unsupervised learning of digit recognition using spike-timing-dependent plasticity</a:t>
            </a:r>
            <a:endParaRPr i="1" sz="1300"/>
          </a:p>
        </p:txBody>
      </p:sp>
      <p:sp>
        <p:nvSpPr>
          <p:cNvPr id="278" name="Google Shape;278;p28"/>
          <p:cNvSpPr txBox="1"/>
          <p:nvPr/>
        </p:nvSpPr>
        <p:spPr>
          <a:xfrm>
            <a:off x="1178025" y="1620500"/>
            <a:ext cx="5485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/>
              <a:t>https://www.frontiersin.org/articles/10.3389/fncom.2015.00099/full</a:t>
            </a:r>
            <a:endParaRPr sz="1000" u="sng"/>
          </a:p>
        </p:txBody>
      </p:sp>
      <p:sp>
        <p:nvSpPr>
          <p:cNvPr id="279" name="Google Shape;279;p28"/>
          <p:cNvSpPr txBox="1"/>
          <p:nvPr/>
        </p:nvSpPr>
        <p:spPr>
          <a:xfrm>
            <a:off x="546900" y="2062925"/>
            <a:ext cx="612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300"/>
              <a:t>Spike neural modelsPart I: The Hodgkin-Huxley model</a:t>
            </a:r>
            <a:endParaRPr i="1" sz="1300"/>
          </a:p>
        </p:txBody>
      </p:sp>
      <p:sp>
        <p:nvSpPr>
          <p:cNvPr id="280" name="Google Shape;280;p28"/>
          <p:cNvSpPr txBox="1"/>
          <p:nvPr/>
        </p:nvSpPr>
        <p:spPr>
          <a:xfrm>
            <a:off x="1139350" y="2427275"/>
            <a:ext cx="383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/>
              <a:t>https://www.tqmp.org/RegularArticles/vol13-2/p105/p105.pdf</a:t>
            </a:r>
            <a:endParaRPr sz="1000" u="sng"/>
          </a:p>
        </p:txBody>
      </p:sp>
      <p:sp>
        <p:nvSpPr>
          <p:cNvPr id="281" name="Google Shape;281;p28"/>
          <p:cNvSpPr txBox="1"/>
          <p:nvPr/>
        </p:nvSpPr>
        <p:spPr>
          <a:xfrm>
            <a:off x="536475" y="2826175"/>
            <a:ext cx="8383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/>
              <a:t>Pattern Recognition of Spiking Neural Networks Based on VisualMechanism and Supervised Synaptic Learning</a:t>
            </a:r>
            <a:endParaRPr sz="1300"/>
          </a:p>
        </p:txBody>
      </p:sp>
      <p:sp>
        <p:nvSpPr>
          <p:cNvPr id="282" name="Google Shape;282;p28"/>
          <p:cNvSpPr txBox="1"/>
          <p:nvPr/>
        </p:nvSpPr>
        <p:spPr>
          <a:xfrm>
            <a:off x="1139350" y="3234050"/>
            <a:ext cx="417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/>
              <a:t>https://pubmed.ncbi.nlm.nih.gov/33193755/</a:t>
            </a:r>
            <a:endParaRPr sz="1000" u="sng"/>
          </a:p>
        </p:txBody>
      </p:sp>
      <p:sp>
        <p:nvSpPr>
          <p:cNvPr id="283" name="Google Shape;28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Remerciement</a:t>
            </a:r>
            <a:endParaRPr/>
          </a:p>
        </p:txBody>
      </p:sp>
      <p:sp>
        <p:nvSpPr>
          <p:cNvPr id="289" name="Google Shape;28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90" name="Google Shape;290;p29"/>
          <p:cNvSpPr txBox="1"/>
          <p:nvPr/>
        </p:nvSpPr>
        <p:spPr>
          <a:xfrm>
            <a:off x="870975" y="2052725"/>
            <a:ext cx="69888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Nicolas BOUTRY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/>
          <p:nvPr/>
        </p:nvSpPr>
        <p:spPr>
          <a:xfrm>
            <a:off x="2892000" y="1196325"/>
            <a:ext cx="3360000" cy="14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>
                <a:solidFill>
                  <a:srgbClr val="000000"/>
                </a:solidFill>
              </a:rPr>
              <a:t>Merci </a:t>
            </a:r>
            <a:endParaRPr sz="3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00"/>
                </a:solidFill>
              </a:rPr>
              <a:t>de votre attention !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1858050" y="2571750"/>
            <a:ext cx="54279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rgbClr val="000000"/>
                </a:solidFill>
              </a:rPr>
              <a:t>Avez vous des questions ?</a:t>
            </a:r>
            <a:endParaRPr sz="3400">
              <a:solidFill>
                <a:srgbClr val="000000"/>
              </a:solidFill>
            </a:endParaRPr>
          </a:p>
        </p:txBody>
      </p:sp>
      <p:pic>
        <p:nvPicPr>
          <p:cNvPr id="297" name="Google Shape;2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0" y="295900"/>
            <a:ext cx="449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Plan de la </a:t>
            </a: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présentation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128600" y="1474950"/>
            <a:ext cx="6886800" cy="28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fr" sz="1500"/>
              <a:t>Entrée en matière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fr" sz="1500"/>
              <a:t>Avancées dans les Réseaux de Neurones Impulsionnels (SNN)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fr" sz="1500"/>
              <a:t>Contributions Personnelles aux SNN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fr" sz="1500"/>
              <a:t>Synthèse et Perspectives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fr" sz="1500"/>
              <a:t>Conclusion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0" y="295900"/>
            <a:ext cx="449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Entrée en matière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402900" y="1600800"/>
            <a:ext cx="6886800" cy="27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fr" sz="1500"/>
              <a:t>Le cortex visuel et le fonctionnement des neurones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fr" sz="1500"/>
              <a:t>Les réseaux de neurones impulsionnels (SNN)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fr" sz="1500"/>
              <a:t>Modèle de Hodgkin-Huxley et règle d'apprentissage STDP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0" y="295900"/>
            <a:ext cx="7655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Le cortex visuel et le fonctionnement des neurones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475" y="1942975"/>
            <a:ext cx="3839375" cy="19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429800" y="1993550"/>
            <a:ext cx="68868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Traitement et de l'interprétation des informations visuelles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Des signaux électriques appelés potentiels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Communiquent entre eux via des synapses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Ces connexions synaptiques peuvent changer avec l'expérience et l'apprentissage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0" y="295900"/>
            <a:ext cx="765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Les réseaux de neurones impulsionnels (SNN)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24425" y="2956575"/>
            <a:ext cx="6886800" cy="19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Utilisation de la dynamique temporelle pour le traitement de l'information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Simulation plus réaliste du comportement neuronal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Avantages en termes de consommation d'énergie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Comparaison avec les réseaux de neurones traditionnels</a:t>
            </a:r>
            <a:endParaRPr sz="15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2175" y="1191900"/>
            <a:ext cx="6002100" cy="15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0" y="295900"/>
            <a:ext cx="765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Modèle de Hodgkin-Huxley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01550" y="1568475"/>
            <a:ext cx="68958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Modèle mathématique décrivant la génération et la propagation des potentiels d'action dans les neurones.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925" y="2384762"/>
            <a:ext cx="3360476" cy="25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5025" y="2571750"/>
            <a:ext cx="3025851" cy="214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241375" y="302425"/>
            <a:ext cx="765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</a:t>
            </a: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ègle d'apprentissage STDP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pSp>
        <p:nvGrpSpPr>
          <p:cNvPr id="123" name="Google Shape;123;p19"/>
          <p:cNvGrpSpPr/>
          <p:nvPr/>
        </p:nvGrpSpPr>
        <p:grpSpPr>
          <a:xfrm>
            <a:off x="1212700" y="3426998"/>
            <a:ext cx="2182500" cy="1375500"/>
            <a:chOff x="2706675" y="3316073"/>
            <a:chExt cx="2182500" cy="1375500"/>
          </a:xfrm>
        </p:grpSpPr>
        <p:cxnSp>
          <p:nvCxnSpPr>
            <p:cNvPr id="124" name="Google Shape;124;p19"/>
            <p:cNvCxnSpPr/>
            <p:nvPr/>
          </p:nvCxnSpPr>
          <p:spPr>
            <a:xfrm flipH="1">
              <a:off x="2706742" y="3316073"/>
              <a:ext cx="31200" cy="1375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9"/>
            <p:cNvCxnSpPr/>
            <p:nvPr/>
          </p:nvCxnSpPr>
          <p:spPr>
            <a:xfrm>
              <a:off x="2706675" y="4665599"/>
              <a:ext cx="2182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6" name="Google Shape;126;p19"/>
            <p:cNvSpPr/>
            <p:nvPr/>
          </p:nvSpPr>
          <p:spPr>
            <a:xfrm rot="-5401438">
              <a:off x="2785855" y="4144507"/>
              <a:ext cx="717000" cy="325200"/>
            </a:xfrm>
            <a:prstGeom prst="flowChartDelay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 rot="-5401438">
              <a:off x="3186300" y="4144507"/>
              <a:ext cx="717000" cy="325200"/>
            </a:xfrm>
            <a:prstGeom prst="flowChartDelay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 rot="-5401438">
              <a:off x="3586745" y="4144507"/>
              <a:ext cx="717000" cy="325200"/>
            </a:xfrm>
            <a:prstGeom prst="flowChartDelay">
              <a:avLst/>
            </a:prstGeom>
            <a:noFill/>
            <a:ln cap="flat" cmpd="sng" w="19050">
              <a:solidFill>
                <a:srgbClr val="FFAB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9"/>
          <p:cNvSpPr txBox="1"/>
          <p:nvPr/>
        </p:nvSpPr>
        <p:spPr>
          <a:xfrm>
            <a:off x="3598374" y="3727500"/>
            <a:ext cx="4449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9900"/>
                </a:solidFill>
              </a:rPr>
              <a:t>spike1(t)</a:t>
            </a:r>
            <a:r>
              <a:rPr lang="fr" sz="1800">
                <a:solidFill>
                  <a:schemeClr val="dk2"/>
                </a:solidFill>
              </a:rPr>
              <a:t> + </a:t>
            </a:r>
            <a:r>
              <a:rPr lang="fr" sz="1800">
                <a:solidFill>
                  <a:srgbClr val="00FF00"/>
                </a:solidFill>
              </a:rPr>
              <a:t>spike1(t+1)</a:t>
            </a:r>
            <a:r>
              <a:rPr lang="fr" sz="1800">
                <a:solidFill>
                  <a:schemeClr val="dk2"/>
                </a:solidFill>
              </a:rPr>
              <a:t> = </a:t>
            </a:r>
            <a:r>
              <a:rPr lang="fr" sz="1800">
                <a:solidFill>
                  <a:srgbClr val="FF00FF"/>
                </a:solidFill>
              </a:rPr>
              <a:t>potentiation</a:t>
            </a:r>
            <a:r>
              <a:rPr lang="fr" sz="1800">
                <a:solidFill>
                  <a:schemeClr val="dk2"/>
                </a:solidFill>
              </a:rPr>
              <a:t> </a:t>
            </a:r>
            <a:r>
              <a:rPr lang="fr" sz="1800">
                <a:solidFill>
                  <a:srgbClr val="FF00FF"/>
                </a:solidFill>
              </a:rPr>
              <a:t>+</a:t>
            </a:r>
            <a:r>
              <a:rPr lang="f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3663274" y="4278525"/>
            <a:ext cx="417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FF00"/>
                </a:solidFill>
              </a:rPr>
              <a:t>spike1(t)</a:t>
            </a:r>
            <a:r>
              <a:rPr lang="fr" sz="1800">
                <a:solidFill>
                  <a:schemeClr val="dk2"/>
                </a:solidFill>
              </a:rPr>
              <a:t> + </a:t>
            </a:r>
            <a:r>
              <a:rPr lang="fr" sz="1800">
                <a:solidFill>
                  <a:srgbClr val="FF9900"/>
                </a:solidFill>
              </a:rPr>
              <a:t>spike2(t+1)</a:t>
            </a:r>
            <a:r>
              <a:rPr lang="fr" sz="1800">
                <a:solidFill>
                  <a:schemeClr val="dk2"/>
                </a:solidFill>
              </a:rPr>
              <a:t> = </a:t>
            </a:r>
            <a:r>
              <a:rPr lang="fr" sz="1800">
                <a:solidFill>
                  <a:srgbClr val="FF00FF"/>
                </a:solidFill>
              </a:rPr>
              <a:t>depression</a:t>
            </a:r>
            <a:r>
              <a:rPr lang="fr" sz="1800">
                <a:solidFill>
                  <a:schemeClr val="dk2"/>
                </a:solidFill>
              </a:rPr>
              <a:t> </a:t>
            </a:r>
            <a:r>
              <a:rPr lang="fr" sz="1800">
                <a:solidFill>
                  <a:srgbClr val="FF00FF"/>
                </a:solidFill>
              </a:rPr>
              <a:t>-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925" y="1250777"/>
            <a:ext cx="3284171" cy="217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9"/>
          <p:cNvGrpSpPr/>
          <p:nvPr/>
        </p:nvGrpSpPr>
        <p:grpSpPr>
          <a:xfrm>
            <a:off x="1314452" y="1205475"/>
            <a:ext cx="2401495" cy="1675599"/>
            <a:chOff x="120027" y="1178575"/>
            <a:chExt cx="2401495" cy="1675599"/>
          </a:xfrm>
        </p:grpSpPr>
        <p:grpSp>
          <p:nvGrpSpPr>
            <p:cNvPr id="133" name="Google Shape;133;p19"/>
            <p:cNvGrpSpPr/>
            <p:nvPr/>
          </p:nvGrpSpPr>
          <p:grpSpPr>
            <a:xfrm>
              <a:off x="120027" y="1178575"/>
              <a:ext cx="2401495" cy="1675599"/>
              <a:chOff x="776427" y="1151675"/>
              <a:chExt cx="2401495" cy="1675599"/>
            </a:xfrm>
          </p:grpSpPr>
          <p:sp>
            <p:nvSpPr>
              <p:cNvPr id="134" name="Google Shape;134;p19"/>
              <p:cNvSpPr/>
              <p:nvPr/>
            </p:nvSpPr>
            <p:spPr>
              <a:xfrm>
                <a:off x="776427" y="1151675"/>
                <a:ext cx="544200" cy="5673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9"/>
              <p:cNvSpPr/>
              <p:nvPr/>
            </p:nvSpPr>
            <p:spPr>
              <a:xfrm>
                <a:off x="776427" y="2259974"/>
                <a:ext cx="544200" cy="5673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2633723" y="1151675"/>
                <a:ext cx="544200" cy="5673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2633723" y="2259974"/>
                <a:ext cx="544200" cy="5673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8" name="Google Shape;138;p19"/>
              <p:cNvCxnSpPr>
                <a:stCxn id="134" idx="6"/>
                <a:endCxn id="137" idx="2"/>
              </p:cNvCxnSpPr>
              <p:nvPr/>
            </p:nvCxnSpPr>
            <p:spPr>
              <a:xfrm>
                <a:off x="1320627" y="1435325"/>
                <a:ext cx="1313100" cy="1108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A86E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" name="Google Shape;139;p19"/>
              <p:cNvCxnSpPr>
                <a:stCxn id="135" idx="6"/>
                <a:endCxn id="136" idx="2"/>
              </p:cNvCxnSpPr>
              <p:nvPr/>
            </p:nvCxnSpPr>
            <p:spPr>
              <a:xfrm flipH="1" rot="10800000">
                <a:off x="1320627" y="1435424"/>
                <a:ext cx="1313100" cy="1108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A86E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" name="Google Shape;140;p19"/>
              <p:cNvCxnSpPr>
                <a:stCxn id="135" idx="6"/>
                <a:endCxn id="137" idx="2"/>
              </p:cNvCxnSpPr>
              <p:nvPr/>
            </p:nvCxnSpPr>
            <p:spPr>
              <a:xfrm>
                <a:off x="1320627" y="2543624"/>
                <a:ext cx="1313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A86E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1" name="Google Shape;141;p19"/>
              <p:cNvCxnSpPr>
                <a:stCxn id="134" idx="6"/>
                <a:endCxn id="136" idx="2"/>
              </p:cNvCxnSpPr>
              <p:nvPr/>
            </p:nvCxnSpPr>
            <p:spPr>
              <a:xfrm>
                <a:off x="1320627" y="1435325"/>
                <a:ext cx="1313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A86E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42" name="Google Shape;142;p19"/>
            <p:cNvSpPr txBox="1"/>
            <p:nvPr/>
          </p:nvSpPr>
          <p:spPr>
            <a:xfrm>
              <a:off x="241375" y="1248500"/>
              <a:ext cx="333600" cy="4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b="1" sz="18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241375" y="2352600"/>
              <a:ext cx="333600" cy="4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b="1" sz="18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2069250" y="2352600"/>
              <a:ext cx="333600" cy="4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b="1" sz="18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2092525" y="1248500"/>
              <a:ext cx="333600" cy="4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b="1" sz="18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0" y="295900"/>
            <a:ext cx="7886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Avancées dans les Réseaux de Neurones Impulsionnels (SNN)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343725" y="2058125"/>
            <a:ext cx="68868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fr" sz="1300"/>
              <a:t>Encoding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fr" sz="1300"/>
              <a:t>LIF sur un dataset MNIST et limitation des poids synaptiques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00" y="0"/>
            <a:ext cx="1214602" cy="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0" y="295900"/>
            <a:ext cx="788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Encoding</a:t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371250" y="1553838"/>
            <a:ext cx="46962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Encodage Temporel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Encodage par Taux de Décharge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0350" y="1240325"/>
            <a:ext cx="4606550" cy="185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5">
            <a:alphaModFix/>
          </a:blip>
          <a:srcRect b="67528" l="0" r="0" t="0"/>
          <a:stretch/>
        </p:blipFill>
        <p:spPr>
          <a:xfrm>
            <a:off x="4163650" y="3565650"/>
            <a:ext cx="4718225" cy="9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